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sldIdLst>
    <p:sldId id="257" r:id="rId2"/>
    <p:sldId id="256" r:id="rId3"/>
    <p:sldId id="260" r:id="rId4"/>
    <p:sldId id="327" r:id="rId5"/>
    <p:sldId id="302" r:id="rId6"/>
    <p:sldId id="311" r:id="rId7"/>
    <p:sldId id="313" r:id="rId8"/>
    <p:sldId id="314" r:id="rId9"/>
    <p:sldId id="320" r:id="rId10"/>
    <p:sldId id="321" r:id="rId11"/>
    <p:sldId id="322" r:id="rId12"/>
    <p:sldId id="328" r:id="rId13"/>
    <p:sldId id="329" r:id="rId14"/>
    <p:sldId id="278" r:id="rId15"/>
    <p:sldId id="330" r:id="rId16"/>
    <p:sldId id="331" r:id="rId17"/>
    <p:sldId id="332" r:id="rId18"/>
    <p:sldId id="287" r:id="rId19"/>
    <p:sldId id="316" r:id="rId20"/>
    <p:sldId id="308" r:id="rId21"/>
    <p:sldId id="274" r:id="rId22"/>
    <p:sldId id="289" r:id="rId23"/>
    <p:sldId id="325" r:id="rId24"/>
    <p:sldId id="326" r:id="rId25"/>
    <p:sldId id="317" r:id="rId26"/>
    <p:sldId id="280" r:id="rId27"/>
    <p:sldId id="300" r:id="rId28"/>
    <p:sldId id="318" r:id="rId29"/>
    <p:sldId id="276" r:id="rId30"/>
  </p:sldIdLst>
  <p:sldSz cx="9144000" cy="6858000" type="screen4x3"/>
  <p:notesSz cx="6858000" cy="9144000"/>
  <p:embeddedFontLst>
    <p:embeddedFont>
      <p:font typeface="KoPub돋움체 Bold" panose="02020603020101020101" pitchFamily="18" charset="-127"/>
      <p:regular r:id="rId32"/>
    </p:embeddedFont>
    <p:embeddedFont>
      <p:font typeface="KoPub돋움체 Light" panose="02020603020101020101" pitchFamily="18" charset="-127"/>
      <p:regular r:id="rId33"/>
    </p:embeddedFont>
    <p:embeddedFont>
      <p:font typeface="KoPub돋움체 Medium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FFFFFF"/>
    <a:srgbClr val="FAFAFA"/>
    <a:srgbClr val="434B56"/>
    <a:srgbClr val="23272D"/>
    <a:srgbClr val="EEEEEE"/>
    <a:srgbClr val="F2CD72"/>
    <a:srgbClr val="F6DC9A"/>
    <a:srgbClr val="F4DB9C"/>
    <a:srgbClr val="F2D3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2899" autoAdjust="0"/>
  </p:normalViewPr>
  <p:slideViewPr>
    <p:cSldViewPr snapToGrid="0">
      <p:cViewPr>
        <p:scale>
          <a:sx n="125" d="100"/>
          <a:sy n="125" d="100"/>
        </p:scale>
        <p:origin x="792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4EA06-18C2-419E-A196-A3168CBC931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8580-8671-4E2B-ABE4-52073D8B0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3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866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42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78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26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23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022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53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29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5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2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95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29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29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25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38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4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73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00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34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5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0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0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6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94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5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8580-8671-4E2B-ABE4-52073D8B03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2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8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0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9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8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8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9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5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07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6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8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B50ED-B8DF-484C-91E4-7D7D8486F2B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3CD4DC-F930-4EA8-888E-7ACEE566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8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상징, 디자인, 로고이(가) 표시된 사진&#10;&#10;자동 생성된 설명">
            <a:extLst>
              <a:ext uri="{FF2B5EF4-FFF2-40B4-BE49-F238E27FC236}">
                <a16:creationId xmlns:a16="http://schemas.microsoft.com/office/drawing/2014/main" id="{371D13AB-4F29-ACD2-7C51-B353164283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93622" l="9739" r="92637">
                        <a14:foregroundMark x1="92637" y1="29592" x2="92637" y2="29592"/>
                        <a14:foregroundMark x1="63658" y1="58673" x2="63658" y2="58673"/>
                        <a14:foregroundMark x1="52732" y1="93622" x2="52732" y2="93622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03" y="2130986"/>
            <a:ext cx="2000394" cy="18448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9441FB-44BA-0EDE-0F4F-E006F7326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427" y="2767222"/>
            <a:ext cx="8001006" cy="897098"/>
          </a:xfrm>
        </p:spPr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제어망의 서버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PC 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 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OS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구동되는 </a:t>
            </a:r>
            <a: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기기의 </a:t>
            </a:r>
            <a:br>
              <a:rPr lang="en-US" altLang="ko-KR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2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 취약점 점검을 자동화 할 수 있는 기술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E9E1A-FBD1-FE4F-8D5B-3FD2E2BC3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4" y="3953680"/>
            <a:ext cx="6923873" cy="46670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434E5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800" dirty="0">
                <a:solidFill>
                  <a:srgbClr val="434E5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캡틴오와 선원들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B1B226-75A7-F042-572B-BEFC99BE73D9}"/>
              </a:ext>
            </a:extLst>
          </p:cNvPr>
          <p:cNvCxnSpPr>
            <a:cxnSpLocks/>
          </p:cNvCxnSpPr>
          <p:nvPr/>
        </p:nvCxnSpPr>
        <p:spPr>
          <a:xfrm>
            <a:off x="175661" y="150554"/>
            <a:ext cx="8792678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301B58-3C62-DAC9-5D1A-70599F14BEC0}"/>
              </a:ext>
            </a:extLst>
          </p:cNvPr>
          <p:cNvCxnSpPr>
            <a:cxnSpLocks/>
          </p:cNvCxnSpPr>
          <p:nvPr/>
        </p:nvCxnSpPr>
        <p:spPr>
          <a:xfrm>
            <a:off x="175661" y="6704354"/>
            <a:ext cx="8792678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1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E28027-F3DA-7EEF-6EFB-3FEBC45AB16D}"/>
              </a:ext>
            </a:extLst>
          </p:cNvPr>
          <p:cNvSpPr txBox="1"/>
          <p:nvPr/>
        </p:nvSpPr>
        <p:spPr>
          <a:xfrm>
            <a:off x="612319" y="1139403"/>
            <a:ext cx="791936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서버의 취약점 분석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 항목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점검항목을 파악한 결과 약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65%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정도 자동화가 가능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7A3E8-B678-36DF-3AC5-F6778070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97" y="2314306"/>
            <a:ext cx="2820768" cy="4128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5E2891-B483-5E06-3D0B-EC32C282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519" y="5306532"/>
            <a:ext cx="2719951" cy="11446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2C64FE-D5B0-F65C-78EE-FE243A727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07" y="2314306"/>
            <a:ext cx="3075336" cy="41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480344" y="2020987"/>
            <a:ext cx="7919362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307" lvl="1" indent="-285750">
              <a:spcBef>
                <a:spcPts val="500"/>
              </a:spcBef>
              <a:buFontTx/>
              <a:buChar char="-"/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동적으로 선택이 필요한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해당하는 버전에 맞지 않은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설치가 필요한 경우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일반적으로 영향이 없을 경우에는 자동화가 맞지 않다고 판단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8307" lvl="1" indent="-285750">
              <a:spcBef>
                <a:spcPts val="500"/>
              </a:spcBef>
              <a:buFontTx/>
              <a:buChar char="-"/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8307" lvl="1" indent="-285750">
              <a:spcBef>
                <a:spcPts val="500"/>
              </a:spcBef>
              <a:buFont typeface="KoPub돋움체 Medium" panose="02020603020101020101" pitchFamily="18" charset="-127"/>
              <a:buChar char="→"/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서버인 경우 카테고리는 계정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및 디렉터리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패치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 관리로 분류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8307" lvl="1" indent="-285750">
              <a:spcBef>
                <a:spcPts val="500"/>
              </a:spcBef>
              <a:buFont typeface="KoPub돋움체 Medium" panose="02020603020101020101" pitchFamily="18" charset="-127"/>
              <a:buChar char="→"/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Windows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서버인 경우 카테고리는 계정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패치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관리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DB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관리로 분류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8307" lvl="1" indent="-285750">
              <a:spcBef>
                <a:spcPts val="500"/>
              </a:spcBef>
              <a:buFontTx/>
              <a:buChar char="-"/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항목 중요도에 따라 평가하였으며 각 카테고리별로 상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중에 해당하는 부분들을 자동화 스크립트로 제작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0" y="464143"/>
            <a:ext cx="7919361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51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120747" y="1039583"/>
            <a:ext cx="8615582" cy="1909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예시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/</a:t>
            </a:r>
            <a:r>
              <a:rPr lang="en-US" altLang="ko-KR" b="1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etc</a:t>
            </a: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/passwd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파일의 소유자 및 권한을 확인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/</a:t>
            </a:r>
            <a:r>
              <a:rPr lang="en-US" altLang="ko-KR" b="1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etc</a:t>
            </a: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/passwd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파일의 소유자가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root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아니거나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권한이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644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이하가 아닌 경우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5507" lvl="2" indent="-285750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→"/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공격자가 사용자 정보를 변조하여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shell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권한 </a:t>
            </a:r>
            <a:r>
              <a:rPr lang="ko-KR" altLang="en-US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흭득이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FA14B86-664A-52DF-326D-F2DA9FEC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3234619"/>
            <a:ext cx="5527593" cy="28902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F761EB-D87B-9ACB-5B42-08DE31D7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06" y="2946819"/>
            <a:ext cx="2724169" cy="32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2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120747" y="954740"/>
            <a:ext cx="8615582" cy="215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예시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계정의 </a:t>
            </a:r>
            <a:r>
              <a:rPr lang="en-US" altLang="ko-KR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Default</a:t>
            </a:r>
            <a:r>
              <a:rPr lang="ko-KR" altLang="en-US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이름 무작위 변경</a:t>
            </a:r>
            <a:endParaRPr lang="en-US" altLang="ko-KR" b="1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일반적으로 관리자 계정으로 잘 알려진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Administrator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변경하지 않은 경우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5507" lvl="2" indent="-285750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→"/>
              <a:defRPr/>
            </a:pPr>
            <a:r>
              <a:rPr lang="ko-KR" altLang="en-US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패스워드 추측 공격을 통한 사용 권한 상승의 위험성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존재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관리자 계정의 이름을 유추하기 어려운 </a:t>
            </a:r>
            <a:r>
              <a:rPr lang="ko-KR" altLang="en-US" b="1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무작위의 이름으로 변경</a:t>
            </a:r>
            <a:endParaRPr lang="en-US" altLang="ko-KR" b="1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378917E-6C7E-0BD8-EA3F-8A9FAA84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3390311"/>
            <a:ext cx="5527593" cy="28393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80AE7E-153C-C74B-6B1E-0FECFB0C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279" y="3060912"/>
            <a:ext cx="2614050" cy="376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6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11968B-3644-A40A-FCB7-B117ADC666A6}"/>
              </a:ext>
            </a:extLst>
          </p:cNvPr>
          <p:cNvSpPr txBox="1"/>
          <p:nvPr/>
        </p:nvSpPr>
        <p:spPr>
          <a:xfrm>
            <a:off x="695143" y="1284680"/>
            <a:ext cx="7753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점검 모듈 설계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 다이어그램 등을 작성하여 어떤 함수를 설계 했고 개발 했는지 설명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1B1175A1-8D6E-655F-48EF-C5D4B146DF18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417D79-721F-8DB8-10A7-5B29FE2DE60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텍스트, 폰트, 도표이(가) 표시된 사진&#10;&#10;자동 생성된 설명">
            <a:extLst>
              <a:ext uri="{FF2B5EF4-FFF2-40B4-BE49-F238E27FC236}">
                <a16:creationId xmlns:a16="http://schemas.microsoft.com/office/drawing/2014/main" id="{C9A94485-C1F3-2256-B282-C8AA5CCFD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995"/>
            <a:ext cx="9144000" cy="39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0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D63B1608-53BE-6F24-92D9-3BE2BF7B9AD6}"/>
              </a:ext>
            </a:extLst>
          </p:cNvPr>
          <p:cNvSpPr txBox="1"/>
          <p:nvPr/>
        </p:nvSpPr>
        <p:spPr>
          <a:xfrm>
            <a:off x="3893773" y="1197343"/>
            <a:ext cx="135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240B0363-28B7-B4C8-94F2-A4CE1B5524F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159AE4-64DB-6A80-1928-E3714700B04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4444B9-D963-5D79-D27C-800BFBEC4E0F}"/>
              </a:ext>
            </a:extLst>
          </p:cNvPr>
          <p:cNvGrpSpPr/>
          <p:nvPr/>
        </p:nvGrpSpPr>
        <p:grpSpPr>
          <a:xfrm>
            <a:off x="292102" y="1366620"/>
            <a:ext cx="3487059" cy="2691610"/>
            <a:chOff x="557259" y="863792"/>
            <a:chExt cx="3487059" cy="26916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25CAE3-38A8-F56C-5178-3EBCF708AEA9}"/>
                </a:ext>
              </a:extLst>
            </p:cNvPr>
            <p:cNvSpPr txBox="1"/>
            <p:nvPr/>
          </p:nvSpPr>
          <p:spPr>
            <a:xfrm>
              <a:off x="1551167" y="3278403"/>
              <a:ext cx="14992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대상 추가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4BB1CB-1032-C427-CAE9-9553C6C9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259" y="863792"/>
              <a:ext cx="3487059" cy="2372747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2756E27-D6A3-34D7-CB64-C1FC7E507D33}"/>
              </a:ext>
            </a:extLst>
          </p:cNvPr>
          <p:cNvGrpSpPr/>
          <p:nvPr/>
        </p:nvGrpSpPr>
        <p:grpSpPr>
          <a:xfrm>
            <a:off x="5357476" y="1366620"/>
            <a:ext cx="3494422" cy="2691609"/>
            <a:chOff x="1666074" y="3985983"/>
            <a:chExt cx="3494422" cy="269160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EE07634-FD93-FF5F-FA47-C298D922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6074" y="3985983"/>
              <a:ext cx="3494422" cy="23844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0FBEB-066D-6181-9F71-A44312664EA8}"/>
                </a:ext>
              </a:extLst>
            </p:cNvPr>
            <p:cNvSpPr txBox="1"/>
            <p:nvPr/>
          </p:nvSpPr>
          <p:spPr>
            <a:xfrm>
              <a:off x="2259568" y="6400593"/>
              <a:ext cx="26496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규제 지침 목록 및 점검 대상 선택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45BD49-D4C0-2557-3571-C71E3D0FC170}"/>
              </a:ext>
            </a:extLst>
          </p:cNvPr>
          <p:cNvGrpSpPr/>
          <p:nvPr/>
        </p:nvGrpSpPr>
        <p:grpSpPr>
          <a:xfrm>
            <a:off x="3649906" y="3898417"/>
            <a:ext cx="1850605" cy="2968225"/>
            <a:chOff x="3594194" y="3880941"/>
            <a:chExt cx="1850605" cy="29682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A78C42-74C4-DC86-9080-747503EDCCAB}"/>
                </a:ext>
              </a:extLst>
            </p:cNvPr>
            <p:cNvSpPr txBox="1"/>
            <p:nvPr/>
          </p:nvSpPr>
          <p:spPr>
            <a:xfrm>
              <a:off x="3624228" y="6572167"/>
              <a:ext cx="179053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규제 지침 등록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FD38D0-9113-2662-06C1-573B304C0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4194" y="3880941"/>
              <a:ext cx="1850605" cy="266505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3895E3-2C42-52AE-06F1-DCF9F1F8675E}"/>
              </a:ext>
            </a:extLst>
          </p:cNvPr>
          <p:cNvGrpSpPr/>
          <p:nvPr/>
        </p:nvGrpSpPr>
        <p:grpSpPr>
          <a:xfrm>
            <a:off x="5660413" y="3823930"/>
            <a:ext cx="1382979" cy="950087"/>
            <a:chOff x="5660413" y="3823930"/>
            <a:chExt cx="1382979" cy="9500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49E124-38D5-FE36-1724-B831B0B8A638}"/>
                </a:ext>
              </a:extLst>
            </p:cNvPr>
            <p:cNvSpPr txBox="1"/>
            <p:nvPr/>
          </p:nvSpPr>
          <p:spPr>
            <a:xfrm>
              <a:off x="5686938" y="4189242"/>
              <a:ext cx="13564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“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규제 지침 등록</a:t>
              </a:r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 ” </a:t>
              </a:r>
            </a:p>
            <a:p>
              <a:pPr algn="ctr"/>
              <a:endParaRPr lang="en-US" altLang="ko-KR" sz="8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버튼 클릭 시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32414FC-0C38-F8BC-EEBF-CE5438FB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7175" y="4258981"/>
              <a:ext cx="955857" cy="256921"/>
            </a:xfrm>
            <a:prstGeom prst="rect">
              <a:avLst/>
            </a:prstGeom>
          </p:spPr>
        </p:pic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FB411350-FBD3-0CBF-2697-459AB5331EE4}"/>
                </a:ext>
              </a:extLst>
            </p:cNvPr>
            <p:cNvSpPr/>
            <p:nvPr/>
          </p:nvSpPr>
          <p:spPr>
            <a:xfrm rot="6596579">
              <a:off x="5464119" y="4020224"/>
              <a:ext cx="523243" cy="130655"/>
            </a:xfrm>
            <a:prstGeom prst="rightArrow">
              <a:avLst>
                <a:gd name="adj1" fmla="val 34291"/>
                <a:gd name="adj2" fmla="val 52383"/>
              </a:avLst>
            </a:prstGeom>
            <a:solidFill>
              <a:srgbClr val="2327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rgbClr val="23272D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418C16-3580-5E53-F129-28262B6D4CF5}"/>
              </a:ext>
            </a:extLst>
          </p:cNvPr>
          <p:cNvGrpSpPr/>
          <p:nvPr/>
        </p:nvGrpSpPr>
        <p:grpSpPr>
          <a:xfrm>
            <a:off x="3851492" y="3242212"/>
            <a:ext cx="1395812" cy="407654"/>
            <a:chOff x="3851492" y="3242212"/>
            <a:chExt cx="1395812" cy="407654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EBE1187-69DF-275A-1715-DDB873C64E13}"/>
                </a:ext>
              </a:extLst>
            </p:cNvPr>
            <p:cNvSpPr/>
            <p:nvPr/>
          </p:nvSpPr>
          <p:spPr>
            <a:xfrm>
              <a:off x="3890849" y="3519211"/>
              <a:ext cx="1356455" cy="130655"/>
            </a:xfrm>
            <a:prstGeom prst="rightArrow">
              <a:avLst>
                <a:gd name="adj1" fmla="val 34291"/>
                <a:gd name="adj2" fmla="val 52383"/>
              </a:avLst>
            </a:prstGeom>
            <a:solidFill>
              <a:srgbClr val="2327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rgbClr val="23272D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21D7D65-4405-C624-E9FF-A58C07D138AA}"/>
                </a:ext>
              </a:extLst>
            </p:cNvPr>
            <p:cNvGrpSpPr/>
            <p:nvPr/>
          </p:nvGrpSpPr>
          <p:grpSpPr>
            <a:xfrm>
              <a:off x="3851492" y="3242212"/>
              <a:ext cx="1356454" cy="276999"/>
              <a:chOff x="3851492" y="3242212"/>
              <a:chExt cx="1356454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C230C3-EF19-86FC-C226-A4E4044127C3}"/>
                  </a:ext>
                </a:extLst>
              </p:cNvPr>
              <p:cNvSpPr txBox="1"/>
              <p:nvPr/>
            </p:nvSpPr>
            <p:spPr>
              <a:xfrm>
                <a:off x="3851492" y="3242212"/>
                <a:ext cx="13564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“ &gt;  ” </a:t>
                </a:r>
                <a:r>
                  <a:rPr lang="ko-KR" altLang="en-US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버튼 클릭 시</a:t>
                </a:r>
                <a:endPara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00D0755-D470-B2B7-1E44-9A3DD226D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3281" y="3301848"/>
                <a:ext cx="159480" cy="1734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0854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162B73C-45F7-6979-385D-17054DDC441B}"/>
              </a:ext>
            </a:extLst>
          </p:cNvPr>
          <p:cNvSpPr txBox="1"/>
          <p:nvPr/>
        </p:nvSpPr>
        <p:spPr>
          <a:xfrm>
            <a:off x="3893773" y="1197343"/>
            <a:ext cx="135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240B0363-28B7-B4C8-94F2-A4CE1B5524F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159AE4-64DB-6A80-1928-E3714700B04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E39CB2-71D9-6FF0-7736-C94707E9A600}"/>
              </a:ext>
            </a:extLst>
          </p:cNvPr>
          <p:cNvGrpSpPr/>
          <p:nvPr/>
        </p:nvGrpSpPr>
        <p:grpSpPr>
          <a:xfrm>
            <a:off x="-37077" y="2141366"/>
            <a:ext cx="9067686" cy="3291635"/>
            <a:chOff x="-37077" y="2141366"/>
            <a:chExt cx="9067686" cy="329163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44AB59-F52E-20C1-B618-C8D9B2EA1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1002" y="2141366"/>
              <a:ext cx="2839607" cy="3014636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BC79BD2-EC1E-41EB-BA9B-86E69947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5743" y="2524586"/>
              <a:ext cx="3491958" cy="238440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7AAD3E-0B60-0C9C-0C01-6004171F2D37}"/>
                </a:ext>
              </a:extLst>
            </p:cNvPr>
            <p:cNvSpPr txBox="1"/>
            <p:nvPr/>
          </p:nvSpPr>
          <p:spPr>
            <a:xfrm>
              <a:off x="1656887" y="4933678"/>
              <a:ext cx="26496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실행 및 결과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72ADCD6-005D-164A-BCEA-9E7527781436}"/>
                </a:ext>
              </a:extLst>
            </p:cNvPr>
            <p:cNvGrpSpPr/>
            <p:nvPr/>
          </p:nvGrpSpPr>
          <p:grpSpPr>
            <a:xfrm>
              <a:off x="4830291" y="2873156"/>
              <a:ext cx="1284790" cy="694818"/>
              <a:chOff x="4830291" y="2873156"/>
              <a:chExt cx="1284790" cy="69481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16E0ACB-A544-DF47-9957-B2B3145A3636}"/>
                  </a:ext>
                </a:extLst>
              </p:cNvPr>
              <p:cNvGrpSpPr/>
              <p:nvPr/>
            </p:nvGrpSpPr>
            <p:grpSpPr>
              <a:xfrm>
                <a:off x="4906212" y="2873156"/>
                <a:ext cx="1132948" cy="584775"/>
                <a:chOff x="4906212" y="2873156"/>
                <a:chExt cx="1132948" cy="584775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FD48A3-3286-8F63-2331-4A2690F23FC7}"/>
                    </a:ext>
                  </a:extLst>
                </p:cNvPr>
                <p:cNvSpPr txBox="1"/>
                <p:nvPr/>
              </p:nvSpPr>
              <p:spPr>
                <a:xfrm>
                  <a:off x="4906212" y="2873156"/>
                  <a:ext cx="1132948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“ </a:t>
                  </a:r>
                  <a:r>
                    <a:rPr lang="ko-KR" altLang="en-US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세부 내용</a:t>
                  </a:r>
                  <a:r>
                    <a:rPr lang="en-US" altLang="ko-KR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  ”</a:t>
                  </a:r>
                </a:p>
                <a:p>
                  <a:pPr algn="ctr"/>
                  <a:endParaRPr lang="en-US" altLang="ko-KR" sz="8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버튼 클릭 시</a:t>
                  </a:r>
                  <a:endPara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B239B608-5C41-9796-1FBB-FD84DFFD9F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0545" y="2922239"/>
                  <a:ext cx="692962" cy="271076"/>
                </a:xfrm>
                <a:prstGeom prst="rect">
                  <a:avLst/>
                </a:prstGeom>
              </p:spPr>
            </p:pic>
          </p:grp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3604C76B-B13E-8B16-408F-74D687C25D36}"/>
                  </a:ext>
                </a:extLst>
              </p:cNvPr>
              <p:cNvSpPr/>
              <p:nvPr/>
            </p:nvSpPr>
            <p:spPr>
              <a:xfrm>
                <a:off x="4830291" y="3437319"/>
                <a:ext cx="1284790" cy="130655"/>
              </a:xfrm>
              <a:prstGeom prst="rightArrow">
                <a:avLst>
                  <a:gd name="adj1" fmla="val 34291"/>
                  <a:gd name="adj2" fmla="val 52383"/>
                </a:avLst>
              </a:prstGeom>
              <a:solidFill>
                <a:srgbClr val="23272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rgbClr val="23272D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55C5B6-C096-4F12-818D-6E527478616D}"/>
                </a:ext>
              </a:extLst>
            </p:cNvPr>
            <p:cNvSpPr txBox="1"/>
            <p:nvPr/>
          </p:nvSpPr>
          <p:spPr>
            <a:xfrm>
              <a:off x="6763877" y="5156002"/>
              <a:ext cx="16938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세부 내용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69B76AC-B552-2C23-F603-0C0CD095B45C}"/>
                </a:ext>
              </a:extLst>
            </p:cNvPr>
            <p:cNvGrpSpPr/>
            <p:nvPr/>
          </p:nvGrpSpPr>
          <p:grpSpPr>
            <a:xfrm>
              <a:off x="-37077" y="3348189"/>
              <a:ext cx="1272820" cy="782392"/>
              <a:chOff x="-37077" y="3348189"/>
              <a:chExt cx="1272820" cy="78239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786FD9-EFAC-4548-50AC-A4F36D67EFCF}"/>
                  </a:ext>
                </a:extLst>
              </p:cNvPr>
              <p:cNvGrpSpPr/>
              <p:nvPr/>
            </p:nvGrpSpPr>
            <p:grpSpPr>
              <a:xfrm>
                <a:off x="-37077" y="3545806"/>
                <a:ext cx="1272820" cy="584775"/>
                <a:chOff x="-37077" y="3545806"/>
                <a:chExt cx="1272820" cy="584775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BC5760-C2D2-F64F-F57A-35D06B25C616}"/>
                    </a:ext>
                  </a:extLst>
                </p:cNvPr>
                <p:cNvSpPr txBox="1"/>
                <p:nvPr/>
              </p:nvSpPr>
              <p:spPr>
                <a:xfrm>
                  <a:off x="-37077" y="3545806"/>
                  <a:ext cx="127282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“ </a:t>
                  </a:r>
                  <a:r>
                    <a:rPr lang="ko-KR" altLang="en-US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점검 실행</a:t>
                  </a:r>
                  <a:r>
                    <a:rPr lang="en-US" altLang="ko-KR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     ”     </a:t>
                  </a:r>
                </a:p>
                <a:p>
                  <a:pPr algn="ctr"/>
                  <a:endParaRPr lang="en-US" altLang="ko-KR" sz="8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rgbClr val="23272D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버튼 클릭 시</a:t>
                  </a:r>
                  <a:endParaRPr lang="en-US" altLang="ko-KR" sz="1200" dirty="0">
                    <a:solidFill>
                      <a:srgbClr val="23272D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4764A711-BCE8-50F7-9593-E33A1AC5C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4546" y="3611640"/>
                  <a:ext cx="797436" cy="232914"/>
                </a:xfrm>
                <a:prstGeom prst="rect">
                  <a:avLst/>
                </a:prstGeom>
              </p:spPr>
            </p:pic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C65076A6-5D8E-7207-1345-D6F3BC10ABF0}"/>
                  </a:ext>
                </a:extLst>
              </p:cNvPr>
              <p:cNvSpPr/>
              <p:nvPr/>
            </p:nvSpPr>
            <p:spPr>
              <a:xfrm>
                <a:off x="436360" y="3348189"/>
                <a:ext cx="325946" cy="130655"/>
              </a:xfrm>
              <a:prstGeom prst="rightArrow">
                <a:avLst>
                  <a:gd name="adj1" fmla="val 34291"/>
                  <a:gd name="adj2" fmla="val 52383"/>
                </a:avLst>
              </a:prstGeom>
              <a:solidFill>
                <a:srgbClr val="23272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rgbClr val="23272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474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162B73C-45F7-6979-385D-17054DDC441B}"/>
              </a:ext>
            </a:extLst>
          </p:cNvPr>
          <p:cNvSpPr txBox="1"/>
          <p:nvPr/>
        </p:nvSpPr>
        <p:spPr>
          <a:xfrm>
            <a:off x="3893773" y="1197343"/>
            <a:ext cx="135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UI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240B0363-28B7-B4C8-94F2-A4CE1B5524F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159AE4-64DB-6A80-1928-E3714700B04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3606EF-DB25-55F8-C413-EA182AD2A0E4}"/>
              </a:ext>
            </a:extLst>
          </p:cNvPr>
          <p:cNvGrpSpPr/>
          <p:nvPr/>
        </p:nvGrpSpPr>
        <p:grpSpPr>
          <a:xfrm>
            <a:off x="187571" y="2214000"/>
            <a:ext cx="3498782" cy="2724137"/>
            <a:chOff x="5757763" y="1889613"/>
            <a:chExt cx="3498782" cy="27241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94777E-EC7B-29DE-32EC-B323932FD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7763" y="1889613"/>
              <a:ext cx="3498782" cy="23844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3DFA9B-250B-00F2-763A-C8278CFBE3F4}"/>
                </a:ext>
              </a:extLst>
            </p:cNvPr>
            <p:cNvSpPr txBox="1"/>
            <p:nvPr/>
          </p:nvSpPr>
          <p:spPr>
            <a:xfrm>
              <a:off x="6660226" y="4336751"/>
              <a:ext cx="16938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이력 조회 화면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1A9DE23-7F37-9143-B307-18CCD437E380}"/>
              </a:ext>
            </a:extLst>
          </p:cNvPr>
          <p:cNvGrpSpPr/>
          <p:nvPr/>
        </p:nvGrpSpPr>
        <p:grpSpPr>
          <a:xfrm>
            <a:off x="3863520" y="2835559"/>
            <a:ext cx="1132948" cy="739392"/>
            <a:chOff x="3863520" y="2835559"/>
            <a:chExt cx="1132948" cy="7393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A91EAB-0DCD-6BFF-C774-239BCF0B7926}"/>
                </a:ext>
              </a:extLst>
            </p:cNvPr>
            <p:cNvSpPr txBox="1"/>
            <p:nvPr/>
          </p:nvSpPr>
          <p:spPr>
            <a:xfrm>
              <a:off x="3863520" y="2990176"/>
              <a:ext cx="11329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“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상세 결과  </a:t>
              </a:r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” </a:t>
              </a:r>
            </a:p>
            <a:p>
              <a:pPr algn="ctr"/>
              <a:endParaRPr lang="en-US" altLang="ko-KR" sz="8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버튼 클릭 시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28CEE6-F748-B95E-F98F-872DA8FD6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9625" y="3016882"/>
              <a:ext cx="616969" cy="298661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0F4EB7AF-4E04-8399-269F-3C4FF9623BB0}"/>
                </a:ext>
              </a:extLst>
            </p:cNvPr>
            <p:cNvSpPr/>
            <p:nvPr/>
          </p:nvSpPr>
          <p:spPr>
            <a:xfrm>
              <a:off x="3863520" y="2835559"/>
              <a:ext cx="1132948" cy="130655"/>
            </a:xfrm>
            <a:prstGeom prst="rightArrow">
              <a:avLst>
                <a:gd name="adj1" fmla="val 34291"/>
                <a:gd name="adj2" fmla="val 52383"/>
              </a:avLst>
            </a:prstGeom>
            <a:solidFill>
              <a:srgbClr val="2327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rgbClr val="23272D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495B635-A3A8-9101-97E8-E52B5060F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528" y="2236796"/>
            <a:ext cx="3499011" cy="2384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CC015F-9528-91A8-054D-60B26DDECD3C}"/>
              </a:ext>
            </a:extLst>
          </p:cNvPr>
          <p:cNvSpPr txBox="1"/>
          <p:nvPr/>
        </p:nvSpPr>
        <p:spPr>
          <a:xfrm>
            <a:off x="6071222" y="4661137"/>
            <a:ext cx="169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결과 화면</a:t>
            </a:r>
            <a:endParaRPr lang="en-US" altLang="ko-KR" sz="12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EFA1DC-0B6C-338C-69A6-BF661C36E8B1}"/>
              </a:ext>
            </a:extLst>
          </p:cNvPr>
          <p:cNvGrpSpPr/>
          <p:nvPr/>
        </p:nvGrpSpPr>
        <p:grpSpPr>
          <a:xfrm>
            <a:off x="7296151" y="1412784"/>
            <a:ext cx="1847849" cy="1255909"/>
            <a:chOff x="7296151" y="1412784"/>
            <a:chExt cx="1847849" cy="12559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DB8998-6429-1572-88B1-9AC6D67274EB}"/>
                </a:ext>
              </a:extLst>
            </p:cNvPr>
            <p:cNvSpPr txBox="1"/>
            <p:nvPr/>
          </p:nvSpPr>
          <p:spPr>
            <a:xfrm>
              <a:off x="7296151" y="1412784"/>
              <a:ext cx="184784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“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세부 내용  </a:t>
              </a:r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”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버튼</a:t>
              </a:r>
              <a:r>
                <a:rPr lang="en-US" altLang="ko-KR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클릭 시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endParaRPr lang="en-US" altLang="ko-KR" sz="8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23272D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앞 화면과 동일</a:t>
              </a:r>
              <a:endParaRPr lang="en-US" altLang="ko-KR" sz="1200" dirty="0">
                <a:solidFill>
                  <a:srgbClr val="23272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2FB1DC9-1643-AE45-743D-58298000223D}"/>
                </a:ext>
              </a:extLst>
            </p:cNvPr>
            <p:cNvCxnSpPr/>
            <p:nvPr/>
          </p:nvCxnSpPr>
          <p:spPr>
            <a:xfrm flipV="1">
              <a:off x="8389955" y="1991360"/>
              <a:ext cx="115147" cy="677333"/>
            </a:xfrm>
            <a:prstGeom prst="line">
              <a:avLst/>
            </a:prstGeom>
            <a:ln w="12700">
              <a:solidFill>
                <a:srgbClr val="23272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5321E9E-9411-C4FA-FD62-005C1DC3D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362" y="1439013"/>
            <a:ext cx="653142" cy="2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64AA93-4776-BD8F-D115-72A9549234AA}"/>
              </a:ext>
            </a:extLst>
          </p:cNvPr>
          <p:cNvSpPr txBox="1"/>
          <p:nvPr/>
        </p:nvSpPr>
        <p:spPr>
          <a:xfrm>
            <a:off x="3920315" y="1008821"/>
            <a:ext cx="130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DB</a:t>
            </a:r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설계 </a:t>
            </a:r>
            <a:r>
              <a:rPr lang="en-US" altLang="ko-KR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6F76C853-20CC-E6B7-8B7B-DAFB83DA475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 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70FAAAD-0C34-DE87-904A-4D2D9E22CF80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4CF024-2D9A-78A2-C0DA-5A2586E1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74" y="1716320"/>
            <a:ext cx="7034652" cy="34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0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BEB26F-1F21-B604-829E-9E62B5BB3602}"/>
              </a:ext>
            </a:extLst>
          </p:cNvPr>
          <p:cNvSpPr/>
          <p:nvPr/>
        </p:nvSpPr>
        <p:spPr>
          <a:xfrm>
            <a:off x="3908150" y="6292566"/>
            <a:ext cx="946694" cy="235209"/>
          </a:xfrm>
          <a:prstGeom prst="rect">
            <a:avLst/>
          </a:prstGeom>
          <a:solidFill>
            <a:srgbClr val="E3E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3272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10412-1515-5FDE-63E0-A93E7422D98F}"/>
              </a:ext>
            </a:extLst>
          </p:cNvPr>
          <p:cNvSpPr txBox="1"/>
          <p:nvPr/>
        </p:nvSpPr>
        <p:spPr>
          <a:xfrm>
            <a:off x="3577502" y="6237019"/>
            <a:ext cx="1988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최종 산출물에 추가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93C47-098A-E5BA-7132-0F564A191332}"/>
              </a:ext>
            </a:extLst>
          </p:cNvPr>
          <p:cNvSpPr txBox="1"/>
          <p:nvPr/>
        </p:nvSpPr>
        <p:spPr>
          <a:xfrm>
            <a:off x="3512746" y="1336050"/>
            <a:ext cx="21185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설계한 내용을 문서화</a:t>
            </a:r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1600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구조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상세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인터페이스 상세 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구조 설계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BF41E5-F67D-FBD1-6D30-969DDEFB465D}"/>
              </a:ext>
            </a:extLst>
          </p:cNvPr>
          <p:cNvGrpSpPr/>
          <p:nvPr/>
        </p:nvGrpSpPr>
        <p:grpSpPr>
          <a:xfrm>
            <a:off x="285179" y="3119485"/>
            <a:ext cx="8566578" cy="3015022"/>
            <a:chOff x="1044486" y="2705704"/>
            <a:chExt cx="10095045" cy="35529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9A1C74-AA72-52C1-F382-1175FD6F8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486" y="2705704"/>
              <a:ext cx="2496497" cy="354478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2BD340-8267-4125-B618-008EE23C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4539" y="2713027"/>
              <a:ext cx="2496497" cy="35374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0AB186-38EA-A0AD-7AAF-C823262D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4592" y="2713027"/>
              <a:ext cx="2504335" cy="35447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CC9E58-58F5-42BA-23BA-69FCB5BB8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3035" y="2715161"/>
              <a:ext cx="2496496" cy="3543512"/>
            </a:xfrm>
            <a:prstGeom prst="rect">
              <a:avLst/>
            </a:prstGeom>
          </p:spPr>
        </p:pic>
      </p:grpSp>
      <p:sp>
        <p:nvSpPr>
          <p:cNvPr id="13" name="부제목 2">
            <a:extLst>
              <a:ext uri="{FF2B5EF4-FFF2-40B4-BE49-F238E27FC236}">
                <a16:creationId xmlns:a16="http://schemas.microsoft.com/office/drawing/2014/main" id="{CDC928D7-6FD0-8870-C8D4-8B8ADB2BE3F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SW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7E90C20-520C-F719-C03B-4EFD4651384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3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>
            <a:extLst>
              <a:ext uri="{FF2B5EF4-FFF2-40B4-BE49-F238E27FC236}">
                <a16:creationId xmlns:a16="http://schemas.microsoft.com/office/drawing/2014/main" id="{320FA7CE-AD8F-D0F2-0098-4AA02454DA9E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20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FA9BFF-8613-9BFC-6F2C-1FD9E0935323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부제목 2">
            <a:extLst>
              <a:ext uri="{FF2B5EF4-FFF2-40B4-BE49-F238E27FC236}">
                <a16:creationId xmlns:a16="http://schemas.microsoft.com/office/drawing/2014/main" id="{046E220C-CF50-7B60-FA0B-316C9D0048EB}"/>
              </a:ext>
            </a:extLst>
          </p:cNvPr>
          <p:cNvSpPr txBox="1">
            <a:spLocks/>
          </p:cNvSpPr>
          <p:nvPr/>
        </p:nvSpPr>
        <p:spPr>
          <a:xfrm>
            <a:off x="3950317" y="2267440"/>
            <a:ext cx="3881717" cy="36684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소개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 </a:t>
            </a:r>
            <a:r>
              <a:rPr lang="ko-KR" altLang="en-US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r>
              <a:rPr lang="en-US" altLang="ko-KR" sz="1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497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A0047FF-9C8F-EF8C-2EEE-C89C72D65B35}"/>
              </a:ext>
            </a:extLst>
          </p:cNvPr>
          <p:cNvGrpSpPr/>
          <p:nvPr/>
        </p:nvGrpSpPr>
        <p:grpSpPr>
          <a:xfrm>
            <a:off x="194308" y="1733923"/>
            <a:ext cx="8856984" cy="4447109"/>
            <a:chOff x="143508" y="1733923"/>
            <a:chExt cx="8856984" cy="444710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E8347A-B51E-2358-3204-F26BE4EDDFC9}"/>
                </a:ext>
              </a:extLst>
            </p:cNvPr>
            <p:cNvSpPr/>
            <p:nvPr/>
          </p:nvSpPr>
          <p:spPr>
            <a:xfrm>
              <a:off x="143508" y="1733923"/>
              <a:ext cx="8856984" cy="4447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</a:t>
              </a:r>
              <a:endParaRPr lang="ko-KR" altLang="en-US" sz="13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A52F4F7-3C84-A8E1-8B18-F60CFDAD7FA6}"/>
                </a:ext>
              </a:extLst>
            </p:cNvPr>
            <p:cNvSpPr/>
            <p:nvPr/>
          </p:nvSpPr>
          <p:spPr>
            <a:xfrm>
              <a:off x="1233867" y="1916497"/>
              <a:ext cx="7572506" cy="274763"/>
            </a:xfrm>
            <a:prstGeom prst="rect">
              <a:avLst/>
            </a:prstGeom>
            <a:solidFill>
              <a:srgbClr val="43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60294B-96AF-7F90-364D-4DEF072EB324}"/>
                </a:ext>
              </a:extLst>
            </p:cNvPr>
            <p:cNvSpPr txBox="1"/>
            <p:nvPr/>
          </p:nvSpPr>
          <p:spPr>
            <a:xfrm>
              <a:off x="1968141" y="1903837"/>
              <a:ext cx="49583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70BE3CD-AB70-6C4A-DACB-1970A0041217}"/>
                </a:ext>
              </a:extLst>
            </p:cNvPr>
            <p:cNvSpPr txBox="1"/>
            <p:nvPr/>
          </p:nvSpPr>
          <p:spPr>
            <a:xfrm>
              <a:off x="3884125" y="1903837"/>
              <a:ext cx="58323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584C1DB-54E3-A5F9-EC5A-0F5355566287}"/>
                </a:ext>
              </a:extLst>
            </p:cNvPr>
            <p:cNvGrpSpPr/>
            <p:nvPr/>
          </p:nvGrpSpPr>
          <p:grpSpPr>
            <a:xfrm>
              <a:off x="1256365" y="2284277"/>
              <a:ext cx="1989178" cy="1519719"/>
              <a:chOff x="314881" y="2302135"/>
              <a:chExt cx="2652237" cy="2026290"/>
            </a:xfrm>
            <a:solidFill>
              <a:srgbClr val="BA8384"/>
            </a:solidFill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6D6888D-3D2F-8CA1-12CC-D3B77E0FBD38}"/>
                  </a:ext>
                </a:extLst>
              </p:cNvPr>
              <p:cNvSpPr/>
              <p:nvPr/>
            </p:nvSpPr>
            <p:spPr>
              <a:xfrm>
                <a:off x="314881" y="2302135"/>
                <a:ext cx="2652237" cy="319392"/>
              </a:xfrm>
              <a:prstGeom prst="rect">
                <a:avLst/>
              </a:prstGeom>
              <a:solidFill>
                <a:srgbClr val="E2E2E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 착수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5DA805D-7178-B3EA-E555-13D997FB4B93}"/>
                  </a:ext>
                </a:extLst>
              </p:cNvPr>
              <p:cNvSpPr txBox="1"/>
              <p:nvPr/>
            </p:nvSpPr>
            <p:spPr>
              <a:xfrm>
                <a:off x="347154" y="2621292"/>
                <a:ext cx="2324574" cy="170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팀 빌딩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 개요 파악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요구 사항 확인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업무 분장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킥오프 발표</a:t>
                </a:r>
                <a:endPara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059410A-5790-B69E-79CC-85BEC2951EEA}"/>
                </a:ext>
              </a:extLst>
            </p:cNvPr>
            <p:cNvSpPr/>
            <p:nvPr/>
          </p:nvSpPr>
          <p:spPr>
            <a:xfrm>
              <a:off x="2618488" y="2891848"/>
              <a:ext cx="3659949" cy="255117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Windows, Linux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규제 지침 파악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15089C-FD7A-08FE-77DA-F736BDD801D6}"/>
                </a:ext>
              </a:extLst>
            </p:cNvPr>
            <p:cNvSpPr/>
            <p:nvPr/>
          </p:nvSpPr>
          <p:spPr>
            <a:xfrm>
              <a:off x="2615155" y="3188961"/>
              <a:ext cx="3718942" cy="416471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Windows, Linux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항목 스크립트 작성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1FC06A6-48F5-5E55-64B9-D839698E301A}"/>
                </a:ext>
              </a:extLst>
            </p:cNvPr>
            <p:cNvSpPr/>
            <p:nvPr/>
          </p:nvSpPr>
          <p:spPr>
            <a:xfrm>
              <a:off x="3001353" y="3687932"/>
              <a:ext cx="1958634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접속 모듈 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1D9188B-DA7E-F2C8-53C1-6A252B29EDC3}"/>
                </a:ext>
              </a:extLst>
            </p:cNvPr>
            <p:cNvSpPr/>
            <p:nvPr/>
          </p:nvSpPr>
          <p:spPr>
            <a:xfrm>
              <a:off x="1371199" y="5454100"/>
              <a:ext cx="7435175" cy="255117"/>
            </a:xfrm>
            <a:prstGeom prst="rect">
              <a:avLst/>
            </a:prstGeom>
            <a:solidFill>
              <a:srgbClr val="E2E2E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 프로젝트 일정표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업데이트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캡스톤디자인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정기 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레포트</a:t>
              </a:r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1BC34B3-7D6E-5DCE-81BF-BF161787D1BD}"/>
                </a:ext>
              </a:extLst>
            </p:cNvPr>
            <p:cNvGrpSpPr/>
            <p:nvPr/>
          </p:nvGrpSpPr>
          <p:grpSpPr>
            <a:xfrm>
              <a:off x="190629" y="2276560"/>
              <a:ext cx="928754" cy="3810953"/>
              <a:chOff x="479425" y="1409686"/>
              <a:chExt cx="1238339" cy="5081270"/>
            </a:xfrm>
            <a:solidFill>
              <a:srgbClr val="434B56"/>
            </a:solidFill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877FD28-9A1B-53E8-237E-B8D47066250E}"/>
                  </a:ext>
                </a:extLst>
              </p:cNvPr>
              <p:cNvSpPr/>
              <p:nvPr/>
            </p:nvSpPr>
            <p:spPr>
              <a:xfrm>
                <a:off x="479425" y="1409686"/>
                <a:ext cx="1238338" cy="791007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프로젝트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착수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E5F456DE-E236-4DEE-7287-3A1DE3F18D10}"/>
                  </a:ext>
                </a:extLst>
              </p:cNvPr>
              <p:cNvSpPr/>
              <p:nvPr/>
            </p:nvSpPr>
            <p:spPr>
              <a:xfrm>
                <a:off x="491846" y="2291711"/>
                <a:ext cx="1225916" cy="948561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스크립트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작성</a:t>
                </a: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495473-98B4-A0C2-AF5D-F754766EA980}"/>
                  </a:ext>
                </a:extLst>
              </p:cNvPr>
              <p:cNvSpPr/>
              <p:nvPr/>
            </p:nvSpPr>
            <p:spPr>
              <a:xfrm>
                <a:off x="491848" y="3320894"/>
                <a:ext cx="1225916" cy="1143129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모듈</a:t>
                </a:r>
                <a:endPara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개발 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0FE3D96-4A94-9C5A-1BF4-917A10321EF3}"/>
                  </a:ext>
                </a:extLst>
              </p:cNvPr>
              <p:cNvSpPr/>
              <p:nvPr/>
            </p:nvSpPr>
            <p:spPr>
              <a:xfrm>
                <a:off x="483000" y="4570565"/>
                <a:ext cx="1234764" cy="897850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UI, DB</a:t>
                </a: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개발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AE7B10D-E972-29B6-32FD-A0D5103E13D3}"/>
                  </a:ext>
                </a:extLst>
              </p:cNvPr>
              <p:cNvSpPr/>
              <p:nvPr/>
            </p:nvSpPr>
            <p:spPr>
              <a:xfrm>
                <a:off x="479425" y="5593106"/>
                <a:ext cx="1234764" cy="897850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  고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3B586C-89B0-DCAE-4C99-8EA164AD162A}"/>
                </a:ext>
              </a:extLst>
            </p:cNvPr>
            <p:cNvSpPr txBox="1"/>
            <p:nvPr/>
          </p:nvSpPr>
          <p:spPr>
            <a:xfrm>
              <a:off x="5822770" y="1903837"/>
              <a:ext cx="581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182D622-8363-9394-23F8-286B9C17B86F}"/>
                </a:ext>
              </a:extLst>
            </p:cNvPr>
            <p:cNvSpPr txBox="1"/>
            <p:nvPr/>
          </p:nvSpPr>
          <p:spPr>
            <a:xfrm>
              <a:off x="7680223" y="1903837"/>
              <a:ext cx="57911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</a:t>
              </a:r>
              <a:r>
                <a:rPr lang="ko-KR" altLang="en-US" sz="1350" dirty="0">
                  <a:solidFill>
                    <a:srgbClr val="FAFAF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D9CEAF3-7134-F096-08D7-1ED46C2235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4046" y="1909634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1A5DF034-E7BE-9556-83B1-1E43F26E9500}"/>
                </a:ext>
              </a:extLst>
            </p:cNvPr>
            <p:cNvCxnSpPr>
              <a:cxnSpLocks/>
            </p:cNvCxnSpPr>
            <p:nvPr/>
          </p:nvCxnSpPr>
          <p:spPr>
            <a:xfrm>
              <a:off x="5107539" y="1909634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A10FB802-B614-A78A-A17A-BFAD85CF4158}"/>
                </a:ext>
              </a:extLst>
            </p:cNvPr>
            <p:cNvCxnSpPr>
              <a:cxnSpLocks/>
            </p:cNvCxnSpPr>
            <p:nvPr/>
          </p:nvCxnSpPr>
          <p:spPr>
            <a:xfrm>
              <a:off x="7003338" y="1916497"/>
              <a:ext cx="0" cy="288488"/>
            </a:xfrm>
            <a:prstGeom prst="line">
              <a:avLst/>
            </a:prstGeom>
            <a:ln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A41FAE1-409C-A20F-6848-C6F77A7507B5}"/>
                </a:ext>
              </a:extLst>
            </p:cNvPr>
            <p:cNvSpPr/>
            <p:nvPr/>
          </p:nvSpPr>
          <p:spPr>
            <a:xfrm>
              <a:off x="3024003" y="4116184"/>
              <a:ext cx="1958634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XML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파싱 모듈 개발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D2CB580-DBEF-A4C3-DD69-CFFBA85FDECC}"/>
                </a:ext>
              </a:extLst>
            </p:cNvPr>
            <p:cNvSpPr/>
            <p:nvPr/>
          </p:nvSpPr>
          <p:spPr>
            <a:xfrm>
              <a:off x="1761755" y="4605829"/>
              <a:ext cx="1032190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DB,UI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설계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6E7D321-9473-1FB7-3646-BCF2F61DE867}"/>
                </a:ext>
              </a:extLst>
            </p:cNvPr>
            <p:cNvSpPr/>
            <p:nvPr/>
          </p:nvSpPr>
          <p:spPr>
            <a:xfrm>
              <a:off x="1761755" y="3973581"/>
              <a:ext cx="1137349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설계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C9163F-EC7D-FE70-FFEC-24BD5157389C}"/>
                </a:ext>
              </a:extLst>
            </p:cNvPr>
            <p:cNvSpPr/>
            <p:nvPr/>
          </p:nvSpPr>
          <p:spPr>
            <a:xfrm>
              <a:off x="5107539" y="3917605"/>
              <a:ext cx="1297257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개발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7CA4D96-5207-53B6-25FB-7755B7E38394}"/>
                </a:ext>
              </a:extLst>
            </p:cNvPr>
            <p:cNvSpPr/>
            <p:nvPr/>
          </p:nvSpPr>
          <p:spPr>
            <a:xfrm>
              <a:off x="6529697" y="3917605"/>
              <a:ext cx="1470199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테스트 및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최적화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CFB264-C331-1241-8D7D-2E6D8A47CD9A}"/>
                </a:ext>
              </a:extLst>
            </p:cNvPr>
            <p:cNvSpPr/>
            <p:nvPr/>
          </p:nvSpPr>
          <p:spPr>
            <a:xfrm>
              <a:off x="5107539" y="4783755"/>
              <a:ext cx="1780414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화면 구현 및 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연동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D4CD0D-B657-AA57-E58F-2AD40E9FC606}"/>
                </a:ext>
              </a:extLst>
            </p:cNvPr>
            <p:cNvSpPr/>
            <p:nvPr/>
          </p:nvSpPr>
          <p:spPr>
            <a:xfrm>
              <a:off x="7007513" y="4783755"/>
              <a:ext cx="1134319" cy="393244"/>
            </a:xfrm>
            <a:prstGeom prst="rect">
              <a:avLst/>
            </a:prstGeom>
            <a:solidFill>
              <a:srgbClr val="E2E2E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테스트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1EE4EC-7E6C-D853-F18F-BE082E4C8BB6}"/>
                </a:ext>
              </a:extLst>
            </p:cNvPr>
            <p:cNvSpPr/>
            <p:nvPr/>
          </p:nvSpPr>
          <p:spPr>
            <a:xfrm>
              <a:off x="8107118" y="2453415"/>
              <a:ext cx="699256" cy="23954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마무리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5E55E9F-BAFD-9F17-4C9B-2A10A52018B9}"/>
                </a:ext>
              </a:extLst>
            </p:cNvPr>
            <p:cNvSpPr/>
            <p:nvPr/>
          </p:nvSpPr>
          <p:spPr>
            <a:xfrm>
              <a:off x="1363127" y="5802234"/>
              <a:ext cx="7443247" cy="255117"/>
            </a:xfrm>
            <a:prstGeom prst="rect">
              <a:avLst/>
            </a:prstGeom>
            <a:solidFill>
              <a:srgbClr val="E2E2E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수시로 진행된 사항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기술에 대한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Zoom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미팅 진행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BE06CE5-82BB-C535-5A39-DB0AA345CD13}"/>
                </a:ext>
              </a:extLst>
            </p:cNvPr>
            <p:cNvSpPr/>
            <p:nvPr/>
          </p:nvSpPr>
          <p:spPr>
            <a:xfrm>
              <a:off x="2868828" y="4570633"/>
              <a:ext cx="1495731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일부 화면 구현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E1105BE-CF24-727E-05B8-D22A1C70FAD1}"/>
                </a:ext>
              </a:extLst>
            </p:cNvPr>
            <p:cNvSpPr/>
            <p:nvPr/>
          </p:nvSpPr>
          <p:spPr>
            <a:xfrm>
              <a:off x="3486906" y="5004667"/>
              <a:ext cx="1495731" cy="393244"/>
            </a:xfrm>
            <a:prstGeom prst="rect">
              <a:avLst/>
            </a:prstGeom>
            <a:solidFill>
              <a:srgbClr val="E2E2E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모듈 연동</a:t>
              </a:r>
            </a:p>
          </p:txBody>
        </p:sp>
      </p:grpSp>
      <p:sp>
        <p:nvSpPr>
          <p:cNvPr id="118" name="부제목 2">
            <a:extLst>
              <a:ext uri="{FF2B5EF4-FFF2-40B4-BE49-F238E27FC236}">
                <a16:creationId xmlns:a16="http://schemas.microsoft.com/office/drawing/2014/main" id="{EC235440-02C0-0F3A-B9F7-FCA82E7C173D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절차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6193132-5882-8CCA-C672-A21E6D6A63A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1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61D9DE-967D-ED89-AB6C-E6227AE4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88" y="2681292"/>
            <a:ext cx="6408024" cy="3886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998DF-589E-F1BB-482A-A948AE81A744}"/>
              </a:ext>
            </a:extLst>
          </p:cNvPr>
          <p:cNvSpPr txBox="1"/>
          <p:nvPr/>
        </p:nvSpPr>
        <p:spPr>
          <a:xfrm>
            <a:off x="2236053" y="1666647"/>
            <a:ext cx="4671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완료된 프로젝트 일정표를 전체적으로 보여주기</a:t>
            </a:r>
            <a:endParaRPr lang="ko-KR" altLang="en-US" sz="1600" dirty="0">
              <a:solidFill>
                <a:srgbClr val="23272D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55BEE2C-4E03-22D1-18B8-35CDBF74631F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일정표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97DC8D-3E20-C2A0-8867-92869106DC5F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99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4659960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규제 지침 선택 및 점검 진행 현황과 결과</a:t>
            </a:r>
            <a:endParaRPr lang="en-US" altLang="ko-KR" sz="18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/>
            <a:endParaRPr lang="ko-KR" altLang="en-US" sz="18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C961E08-9E2B-3990-52EA-A93F69913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4603" y="1649778"/>
            <a:ext cx="4038600" cy="49381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05B599-79F8-92B8-36EE-6BB0ECB848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649778"/>
            <a:ext cx="4038600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0" y="464143"/>
            <a:ext cx="3729989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이력 및 상세 이력 조회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A21A3BE-843F-5DAC-D3C6-F8CF1CDBDA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" y="1863157"/>
            <a:ext cx="4237087" cy="4724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312A43-AB4D-0AE4-E095-FB8358E7B6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235" y="1863157"/>
            <a:ext cx="4237086" cy="47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0" y="464143"/>
            <a:ext cx="3966209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 항목 세부 내용 및 규제 지침 등록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A09B40E-BC98-4CC8-5380-F246E1D582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550" y="1882143"/>
            <a:ext cx="4164330" cy="4975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BA65DA-37CA-7453-B40D-624F7D0DF6E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0122" y="1882143"/>
            <a:ext cx="4164330" cy="49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25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1F44D70-1B8B-CADF-2174-76EFE44488AA}"/>
              </a:ext>
            </a:extLst>
          </p:cNvPr>
          <p:cNvSpPr txBox="1"/>
          <p:nvPr/>
        </p:nvSpPr>
        <p:spPr>
          <a:xfrm>
            <a:off x="471677" y="1284680"/>
            <a:ext cx="5670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시연에 앞서 테스트한 가상 머신 등의 테스트 환경을 설명하기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547C6CF3-51E3-39FB-2948-F3BC7A10C4D0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B98D95-A911-91C8-2978-C4A335032B9C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DE2793-9C08-FFDF-015C-AA7CAA6D404F}"/>
              </a:ext>
            </a:extLst>
          </p:cNvPr>
          <p:cNvGrpSpPr/>
          <p:nvPr/>
        </p:nvGrpSpPr>
        <p:grpSpPr>
          <a:xfrm>
            <a:off x="1250803" y="1756695"/>
            <a:ext cx="6642393" cy="4831271"/>
            <a:chOff x="1582880" y="1937282"/>
            <a:chExt cx="6642393" cy="4831271"/>
          </a:xfrm>
        </p:grpSpPr>
        <p:pic>
          <p:nvPicPr>
            <p:cNvPr id="1026" name="Picture 2" descr="컴퓨터 - 무료 컴퓨터개 아이콘">
              <a:extLst>
                <a:ext uri="{FF2B5EF4-FFF2-40B4-BE49-F238E27FC236}">
                  <a16:creationId xmlns:a16="http://schemas.microsoft.com/office/drawing/2014/main" id="{98CA795D-C1B1-8B66-0F4E-BE4E08E44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96" y="1937282"/>
              <a:ext cx="2423160" cy="24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A978736-0EC6-5B55-B21B-54058B3C01A3}"/>
                </a:ext>
              </a:extLst>
            </p:cNvPr>
            <p:cNvGrpSpPr/>
            <p:nvPr/>
          </p:nvGrpSpPr>
          <p:grpSpPr>
            <a:xfrm>
              <a:off x="2212334" y="4862737"/>
              <a:ext cx="1459662" cy="1628817"/>
              <a:chOff x="1161618" y="3955457"/>
              <a:chExt cx="2076450" cy="2438400"/>
            </a:xfrm>
          </p:grpSpPr>
          <p:pic>
            <p:nvPicPr>
              <p:cNvPr id="1040" name="Picture 16" descr="Virtual Machines&quot; Icon - Download for free – Iconduck">
                <a:extLst>
                  <a:ext uri="{FF2B5EF4-FFF2-40B4-BE49-F238E27FC236}">
                    <a16:creationId xmlns:a16="http://schemas.microsoft.com/office/drawing/2014/main" id="{E33D1601-7F54-DDCF-E1C2-DC77E9ECF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1618" y="3955457"/>
                <a:ext cx="207645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0632DA2-DB6E-25B2-9642-2A8D0CDE25C8}"/>
                  </a:ext>
                </a:extLst>
              </p:cNvPr>
              <p:cNvSpPr/>
              <p:nvPr/>
            </p:nvSpPr>
            <p:spPr>
              <a:xfrm>
                <a:off x="1397000" y="5008880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B6A898-A1CD-118A-89C1-D5C9B75DDAC2}"/>
                  </a:ext>
                </a:extLst>
              </p:cNvPr>
              <p:cNvSpPr/>
              <p:nvPr/>
            </p:nvSpPr>
            <p:spPr>
              <a:xfrm>
                <a:off x="1595120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54BF291-7336-9B34-B248-E11C5BE98362}"/>
                  </a:ext>
                </a:extLst>
              </p:cNvPr>
              <p:cNvSpPr/>
              <p:nvPr/>
            </p:nvSpPr>
            <p:spPr>
              <a:xfrm>
                <a:off x="1629626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5D63D17-6234-74A4-5E9F-5FC8BCFD0DA7}"/>
                  </a:ext>
                </a:extLst>
              </p:cNvPr>
              <p:cNvSpPr/>
              <p:nvPr/>
            </p:nvSpPr>
            <p:spPr>
              <a:xfrm>
                <a:off x="1354347" y="49714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2A70ED-85E0-74AC-26FE-C9E6FF8A4E3B}"/>
                  </a:ext>
                </a:extLst>
              </p:cNvPr>
              <p:cNvSpPr/>
              <p:nvPr/>
            </p:nvSpPr>
            <p:spPr>
              <a:xfrm>
                <a:off x="2394857" y="5196241"/>
                <a:ext cx="341846" cy="391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975BE4F-E251-5E70-4D01-93E229CE1A9B}"/>
                  </a:ext>
                </a:extLst>
              </p:cNvPr>
              <p:cNvSpPr/>
              <p:nvPr/>
            </p:nvSpPr>
            <p:spPr>
              <a:xfrm>
                <a:off x="2436521" y="5077421"/>
                <a:ext cx="341846" cy="391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825EBFB-008B-D8E9-1298-05EBFF8A00AB}"/>
                  </a:ext>
                </a:extLst>
              </p:cNvPr>
              <p:cNvSpPr/>
              <p:nvPr/>
            </p:nvSpPr>
            <p:spPr>
              <a:xfrm>
                <a:off x="2683727" y="4959200"/>
                <a:ext cx="341846" cy="391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8FEF609-F35A-49DF-3A6D-2FE691ACA9A0}"/>
                </a:ext>
              </a:extLst>
            </p:cNvPr>
            <p:cNvGrpSpPr/>
            <p:nvPr/>
          </p:nvGrpSpPr>
          <p:grpSpPr>
            <a:xfrm>
              <a:off x="6136158" y="4857247"/>
              <a:ext cx="1459662" cy="1628817"/>
              <a:chOff x="1161618" y="3955457"/>
              <a:chExt cx="2076450" cy="2438400"/>
            </a:xfrm>
          </p:grpSpPr>
          <p:pic>
            <p:nvPicPr>
              <p:cNvPr id="20" name="Picture 16" descr="Virtual Machines&quot; Icon - Download for free – Iconduck">
                <a:extLst>
                  <a:ext uri="{FF2B5EF4-FFF2-40B4-BE49-F238E27FC236}">
                    <a16:creationId xmlns:a16="http://schemas.microsoft.com/office/drawing/2014/main" id="{954556E5-5F8A-C361-1A3D-93A8789662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1618" y="3955457"/>
                <a:ext cx="207645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AD96E3-6F1C-AAE3-C265-BEC6E01F38BB}"/>
                  </a:ext>
                </a:extLst>
              </p:cNvPr>
              <p:cNvSpPr/>
              <p:nvPr/>
            </p:nvSpPr>
            <p:spPr>
              <a:xfrm>
                <a:off x="1397000" y="5008880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6F37E95-B668-EA6A-621D-E3FC8587FF68}"/>
                  </a:ext>
                </a:extLst>
              </p:cNvPr>
              <p:cNvSpPr/>
              <p:nvPr/>
            </p:nvSpPr>
            <p:spPr>
              <a:xfrm>
                <a:off x="1595120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D9E4E46-0734-EFD1-56CF-BEC1ECD63001}"/>
                  </a:ext>
                </a:extLst>
              </p:cNvPr>
              <p:cNvSpPr/>
              <p:nvPr/>
            </p:nvSpPr>
            <p:spPr>
              <a:xfrm>
                <a:off x="1629626" y="51746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2DD219C-E331-CF53-4FBF-D00BA7988C73}"/>
                  </a:ext>
                </a:extLst>
              </p:cNvPr>
              <p:cNvSpPr/>
              <p:nvPr/>
            </p:nvSpPr>
            <p:spPr>
              <a:xfrm>
                <a:off x="1354347" y="4971457"/>
                <a:ext cx="396240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1BFDA26-4B3D-C51F-6E52-E31D5F7837D9}"/>
                  </a:ext>
                </a:extLst>
              </p:cNvPr>
              <p:cNvSpPr/>
              <p:nvPr/>
            </p:nvSpPr>
            <p:spPr>
              <a:xfrm>
                <a:off x="2341880" y="518216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50C06C-0423-32F8-FB52-EB6D3A943BA3}"/>
                  </a:ext>
                </a:extLst>
              </p:cNvPr>
              <p:cNvSpPr/>
              <p:nvPr/>
            </p:nvSpPr>
            <p:spPr>
              <a:xfrm>
                <a:off x="2547309" y="508564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AF46132-9486-2435-30CB-08CB3FA47609}"/>
                  </a:ext>
                </a:extLst>
              </p:cNvPr>
              <p:cNvSpPr/>
              <p:nvPr/>
            </p:nvSpPr>
            <p:spPr>
              <a:xfrm>
                <a:off x="2683726" y="4959200"/>
                <a:ext cx="341846" cy="39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2BEBCCAF-DB7B-FA18-60E9-6DD37E75D22C}"/>
                </a:ext>
              </a:extLst>
            </p:cNvPr>
            <p:cNvGrpSpPr/>
            <p:nvPr/>
          </p:nvGrpSpPr>
          <p:grpSpPr>
            <a:xfrm>
              <a:off x="2942164" y="3820514"/>
              <a:ext cx="725805" cy="1196234"/>
              <a:chOff x="2897505" y="3842594"/>
              <a:chExt cx="725805" cy="1196234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D1C16245-B59C-56CD-9E6A-834C8A985878}"/>
                  </a:ext>
                </a:extLst>
              </p:cNvPr>
              <p:cNvCxnSpPr/>
              <p:nvPr/>
            </p:nvCxnSpPr>
            <p:spPr>
              <a:xfrm flipV="1">
                <a:off x="3044190" y="4065270"/>
                <a:ext cx="579120" cy="791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F3EEE7E4-2B9F-8F10-D88C-EA787D879200}"/>
                  </a:ext>
                </a:extLst>
              </p:cNvPr>
              <p:cNvGrpSpPr/>
              <p:nvPr/>
            </p:nvGrpSpPr>
            <p:grpSpPr>
              <a:xfrm>
                <a:off x="2897505" y="3842594"/>
                <a:ext cx="663880" cy="1196234"/>
                <a:chOff x="2897505" y="3842594"/>
                <a:chExt cx="663880" cy="1196234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81AFF289-36B0-3CDF-4BE1-9627EC289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7505" y="4000796"/>
                  <a:ext cx="586740" cy="8091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5D1909-992C-F5AD-50C5-97A0FBA6BA6B}"/>
                    </a:ext>
                  </a:extLst>
                </p:cNvPr>
                <p:cNvSpPr txBox="1"/>
                <p:nvPr/>
              </p:nvSpPr>
              <p:spPr>
                <a:xfrm rot="18350959">
                  <a:off x="2580979" y="4216321"/>
                  <a:ext cx="99367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23272D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점검 명령 전송</a:t>
                  </a:r>
                  <a:endParaRPr lang="en-US" altLang="ko-KR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680065C-2144-236A-6086-330C8312F3DC}"/>
                    </a:ext>
                  </a:extLst>
                </p:cNvPr>
                <p:cNvSpPr txBox="1"/>
                <p:nvPr/>
              </p:nvSpPr>
              <p:spPr>
                <a:xfrm rot="18371297">
                  <a:off x="2941437" y="4418880"/>
                  <a:ext cx="99367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23272D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점검 결과 전송</a:t>
                  </a:r>
                  <a:endParaRPr lang="en-US" altLang="ko-KR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8B46E3-C902-FD57-A808-A5DE739319B7}"/>
                </a:ext>
              </a:extLst>
            </p:cNvPr>
            <p:cNvGrpSpPr/>
            <p:nvPr/>
          </p:nvGrpSpPr>
          <p:grpSpPr>
            <a:xfrm>
              <a:off x="6102273" y="3739347"/>
              <a:ext cx="895813" cy="1277204"/>
              <a:chOff x="5993438" y="3799051"/>
              <a:chExt cx="895813" cy="1277204"/>
            </a:xfrm>
          </p:grpSpPr>
          <p:cxnSp>
            <p:nvCxnSpPr>
              <p:cNvPr id="1037" name="직선 화살표 연결선 1036">
                <a:extLst>
                  <a:ext uri="{FF2B5EF4-FFF2-40B4-BE49-F238E27FC236}">
                    <a16:creationId xmlns:a16="http://schemas.microsoft.com/office/drawing/2014/main" id="{BF2146AF-9E1B-DBE6-535F-D481C25A1AC5}"/>
                  </a:ext>
                </a:extLst>
              </p:cNvPr>
              <p:cNvCxnSpPr/>
              <p:nvPr/>
            </p:nvCxnSpPr>
            <p:spPr>
              <a:xfrm rot="6442412" flipV="1">
                <a:off x="6099483" y="4108278"/>
                <a:ext cx="579120" cy="791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1" name="직선 화살표 연결선 1040">
                <a:extLst>
                  <a:ext uri="{FF2B5EF4-FFF2-40B4-BE49-F238E27FC236}">
                    <a16:creationId xmlns:a16="http://schemas.microsoft.com/office/drawing/2014/main" id="{12E0DCAD-8EB6-D37D-0F8F-7DD22AD4BF08}"/>
                  </a:ext>
                </a:extLst>
              </p:cNvPr>
              <p:cNvCxnSpPr>
                <a:cxnSpLocks/>
              </p:cNvCxnSpPr>
              <p:nvPr/>
            </p:nvCxnSpPr>
            <p:spPr>
              <a:xfrm rot="6442412" flipH="1">
                <a:off x="6191319" y="3979541"/>
                <a:ext cx="586740" cy="80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94518ADF-46CE-4C5E-4C79-9141A62713E9}"/>
                  </a:ext>
                </a:extLst>
              </p:cNvPr>
              <p:cNvSpPr txBox="1"/>
              <p:nvPr/>
            </p:nvSpPr>
            <p:spPr>
              <a:xfrm rot="3193371">
                <a:off x="6084530" y="4172778"/>
                <a:ext cx="9936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명령 전송</a:t>
                </a:r>
                <a:endParaRPr lang="en-US" altLang="ko-KR" sz="10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0381E175-A6E2-7F08-3738-19F838BC05BF}"/>
                  </a:ext>
                </a:extLst>
              </p:cNvPr>
              <p:cNvSpPr txBox="1"/>
              <p:nvPr/>
            </p:nvSpPr>
            <p:spPr>
              <a:xfrm rot="3214277">
                <a:off x="5783579" y="4456307"/>
                <a:ext cx="9936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23272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점검 결과 전송</a:t>
                </a:r>
                <a:endParaRPr lang="en-US" altLang="ko-KR" sz="10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2414B061-802F-6E01-A0EB-F5E5409DC831}"/>
                </a:ext>
              </a:extLst>
            </p:cNvPr>
            <p:cNvSpPr txBox="1"/>
            <p:nvPr/>
          </p:nvSpPr>
          <p:spPr>
            <a:xfrm>
              <a:off x="1582880" y="6491554"/>
              <a:ext cx="27185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Windows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8230A4B0-0FEE-CACB-C745-F83C35922A6E}"/>
                </a:ext>
              </a:extLst>
            </p:cNvPr>
            <p:cNvSpPr txBox="1"/>
            <p:nvPr/>
          </p:nvSpPr>
          <p:spPr>
            <a:xfrm>
              <a:off x="5506704" y="6483118"/>
              <a:ext cx="27185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Linux </a:t>
              </a:r>
              <a:r>
                <a:rPr lang="ko-KR" altLang="en-US" sz="1200" dirty="0">
                  <a:solidFill>
                    <a:srgbClr val="23272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</a:t>
              </a:r>
              <a:endParaRPr lang="en-US" altLang="ko-KR" sz="12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028" name="Picture 4" descr="Python icon - Free download on Iconfinder">
            <a:extLst>
              <a:ext uri="{FF2B5EF4-FFF2-40B4-BE49-F238E27FC236}">
                <a16:creationId xmlns:a16="http://schemas.microsoft.com/office/drawing/2014/main" id="{D479A714-5C64-EC65-7BF1-75113F6B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88" y="2267897"/>
            <a:ext cx="984154" cy="9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27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B83C86C8-9401-72EA-A736-BD9369D17B02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내용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테스트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9BEB76-47A2-BB8D-F4EC-E5AF4152AC07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2751DD-0CF7-EF36-FEE5-38D504AD5F9A}"/>
              </a:ext>
            </a:extLst>
          </p:cNvPr>
          <p:cNvSpPr txBox="1"/>
          <p:nvPr/>
        </p:nvSpPr>
        <p:spPr>
          <a:xfrm>
            <a:off x="471677" y="1284680"/>
            <a:ext cx="5670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 영상으로 구현한 기능에 대해 보여주기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22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3018-23C1-AD68-8D7E-ED7A39DD973F}"/>
              </a:ext>
            </a:extLst>
          </p:cNvPr>
          <p:cNvSpPr txBox="1"/>
          <p:nvPr/>
        </p:nvSpPr>
        <p:spPr>
          <a:xfrm>
            <a:off x="0" y="1274685"/>
            <a:ext cx="8727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목표를 다시 설명하면서 우리는 이러한 프로그램을 만들었다고 정리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1D2C7D6C-3704-601C-584D-3FF470EFC1F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산출물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9D494-9D1F-B12B-BEB2-5A69188A91BD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6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3018-23C1-AD68-8D7E-ED7A39DD973F}"/>
              </a:ext>
            </a:extLst>
          </p:cNvPr>
          <p:cNvSpPr txBox="1"/>
          <p:nvPr/>
        </p:nvSpPr>
        <p:spPr>
          <a:xfrm>
            <a:off x="3284071" y="1597947"/>
            <a:ext cx="2575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 점검 프로그램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 설계서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en-US" altLang="ko-KR" sz="16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매뉴얼</a:t>
            </a: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519E46-84E9-592F-2C9D-041EABF5ED0C}"/>
              </a:ext>
            </a:extLst>
          </p:cNvPr>
          <p:cNvGrpSpPr/>
          <p:nvPr/>
        </p:nvGrpSpPr>
        <p:grpSpPr>
          <a:xfrm>
            <a:off x="1190135" y="3995577"/>
            <a:ext cx="6763730" cy="2398280"/>
            <a:chOff x="749454" y="3429000"/>
            <a:chExt cx="8179316" cy="2900218"/>
          </a:xfrm>
        </p:grpSpPr>
        <p:pic>
          <p:nvPicPr>
            <p:cNvPr id="8" name="shape1031">
              <a:extLst>
                <a:ext uri="{FF2B5EF4-FFF2-40B4-BE49-F238E27FC236}">
                  <a16:creationId xmlns:a16="http://schemas.microsoft.com/office/drawing/2014/main" id="{E8F11D11-9AED-4B5C-3C32-C09265168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9454" y="3429000"/>
              <a:ext cx="3278507" cy="290021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D34981-D50B-D8C2-113B-80FBC5DF8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4510" y="3459366"/>
              <a:ext cx="2005409" cy="28394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EB15F8C-ECBE-7964-D401-C2BD5065A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3360" y="3489732"/>
              <a:ext cx="2005410" cy="2839486"/>
            </a:xfrm>
            <a:prstGeom prst="rect">
              <a:avLst/>
            </a:prstGeom>
          </p:spPr>
        </p:pic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1D2C7D6C-3704-601C-584D-3FF470EFC1F4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en-US" altLang="ko-KR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800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산출물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9D494-9D1F-B12B-BEB2-5A69188A91BD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5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>
            <a:extLst>
              <a:ext uri="{FF2B5EF4-FFF2-40B4-BE49-F238E27FC236}">
                <a16:creationId xmlns:a16="http://schemas.microsoft.com/office/drawing/2014/main" id="{41CCD899-5B77-E203-47B3-A50CB8788D81}"/>
              </a:ext>
            </a:extLst>
          </p:cNvPr>
          <p:cNvSpPr txBox="1">
            <a:spLocks/>
          </p:cNvSpPr>
          <p:nvPr/>
        </p:nvSpPr>
        <p:spPr>
          <a:xfrm>
            <a:off x="1985962" y="3173084"/>
            <a:ext cx="5172075" cy="5118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2821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10">
            <a:extLst>
              <a:ext uri="{FF2B5EF4-FFF2-40B4-BE49-F238E27FC236}">
                <a16:creationId xmlns:a16="http://schemas.microsoft.com/office/drawing/2014/main" id="{69353BC7-5318-573B-8CD7-ECFA71AA9071}"/>
              </a:ext>
            </a:extLst>
          </p:cNvPr>
          <p:cNvSpPr/>
          <p:nvPr/>
        </p:nvSpPr>
        <p:spPr>
          <a:xfrm>
            <a:off x="70338" y="3714618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31373F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EA81B86-E13E-BCFA-A20D-0CA4A37E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54" y="3928166"/>
            <a:ext cx="842400" cy="1083086"/>
          </a:xfrm>
          <a:prstGeom prst="rect">
            <a:avLst/>
          </a:prstGeom>
        </p:spPr>
      </p:pic>
      <p:sp>
        <p:nvSpPr>
          <p:cNvPr id="48" name="모서리가 둥근 직사각형 5">
            <a:extLst>
              <a:ext uri="{FF2B5EF4-FFF2-40B4-BE49-F238E27FC236}">
                <a16:creationId xmlns:a16="http://schemas.microsoft.com/office/drawing/2014/main" id="{8040FF31-C81B-59A5-C26C-F72A1BDF5C1B}"/>
              </a:ext>
            </a:extLst>
          </p:cNvPr>
          <p:cNvSpPr/>
          <p:nvPr/>
        </p:nvSpPr>
        <p:spPr>
          <a:xfrm>
            <a:off x="1758851" y="1668258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E2E2E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31373F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EC5FCE-739C-010E-B123-05FB75509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14314"/>
              </p:ext>
            </p:extLst>
          </p:nvPr>
        </p:nvGraphicFramePr>
        <p:xfrm>
          <a:off x="2840531" y="2913296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교수님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5AE0BBAB-923D-821B-0238-2FEED58FD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6" y="3928166"/>
            <a:ext cx="768846" cy="1069448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7B9FE6F-1226-881F-1C4B-970D5C0C6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69041"/>
              </p:ext>
            </p:extLst>
          </p:nvPr>
        </p:nvGraphicFramePr>
        <p:xfrm>
          <a:off x="4767210" y="2913296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5F014E88-6834-A1E4-8AE3-DCF4FFA1A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47171"/>
              </p:ext>
            </p:extLst>
          </p:nvPr>
        </p:nvGraphicFramePr>
        <p:xfrm>
          <a:off x="399005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465F0C8-F169-FD2C-1836-818CAF9B6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94981"/>
              </p:ext>
            </p:extLst>
          </p:nvPr>
        </p:nvGraphicFramePr>
        <p:xfrm>
          <a:off x="1815951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2D9653E-179E-DC68-9F52-625AA5999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96123"/>
              </p:ext>
            </p:extLst>
          </p:nvPr>
        </p:nvGraphicFramePr>
        <p:xfrm>
          <a:off x="3232897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2AAF8C2C-8D8B-4061-262E-F715C16FD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21665"/>
              </p:ext>
            </p:extLst>
          </p:nvPr>
        </p:nvGraphicFramePr>
        <p:xfrm>
          <a:off x="4649843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8A51E44C-CF98-C0A7-1DAC-212AA7A83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11413"/>
              </p:ext>
            </p:extLst>
          </p:nvPr>
        </p:nvGraphicFramePr>
        <p:xfrm>
          <a:off x="6066534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UI &amp; DB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D16B995F-937E-8D67-99DC-359349D20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090759"/>
              </p:ext>
            </p:extLst>
          </p:nvPr>
        </p:nvGraphicFramePr>
        <p:xfrm>
          <a:off x="7483480" y="5074513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조유빈</a:t>
                      </a:r>
                      <a:endParaRPr lang="ko-KR" altLang="en-US" sz="11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UI &amp; DB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B5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AED5B53E-1B95-5845-0AB1-316490D79E89}"/>
              </a:ext>
            </a:extLst>
          </p:cNvPr>
          <p:cNvSpPr txBox="1">
            <a:spLocks/>
          </p:cNvSpPr>
          <p:nvPr/>
        </p:nvSpPr>
        <p:spPr>
          <a:xfrm>
            <a:off x="3763067" y="1264206"/>
            <a:ext cx="1617869" cy="3269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캡틴오와 선원들</a:t>
            </a:r>
          </a:p>
        </p:txBody>
      </p:sp>
      <p:pic>
        <p:nvPicPr>
          <p:cNvPr id="60" name="그림 59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70450F28-CE48-ECAC-669F-66618F5488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25" y="3928166"/>
            <a:ext cx="770400" cy="1069200"/>
          </a:xfrm>
          <a:prstGeom prst="rect">
            <a:avLst/>
          </a:prstGeom>
        </p:spPr>
      </p:pic>
      <p:pic>
        <p:nvPicPr>
          <p:cNvPr id="61" name="그림 60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C1A95099-5817-84E1-8DF6-F8D635944FD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08" y="3928166"/>
            <a:ext cx="842400" cy="1069200"/>
          </a:xfrm>
          <a:prstGeom prst="rect">
            <a:avLst/>
          </a:prstGeom>
        </p:spPr>
      </p:pic>
      <p:pic>
        <p:nvPicPr>
          <p:cNvPr id="63" name="그림 62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42FF53C8-7777-D9F8-B419-FFE8FD0D25E0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71" y="3928166"/>
            <a:ext cx="842400" cy="1069200"/>
          </a:xfrm>
          <a:prstGeom prst="rect">
            <a:avLst/>
          </a:prstGeom>
        </p:spPr>
      </p:pic>
      <p:pic>
        <p:nvPicPr>
          <p:cNvPr id="65" name="그림 64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02F81AD8-B262-8EF0-DD73-777AAE82F1F1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23" y="1774695"/>
            <a:ext cx="842400" cy="1069200"/>
          </a:xfrm>
          <a:prstGeom prst="rect">
            <a:avLst/>
          </a:prstGeom>
        </p:spPr>
      </p:pic>
      <p:pic>
        <p:nvPicPr>
          <p:cNvPr id="66" name="그림 65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576F6EB3-C4B0-7D3A-21A2-30CC782C5E55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44" y="1774125"/>
            <a:ext cx="842400" cy="1069200"/>
          </a:xfrm>
          <a:prstGeom prst="rect">
            <a:avLst/>
          </a:prstGeom>
        </p:spPr>
      </p:pic>
      <p:sp>
        <p:nvSpPr>
          <p:cNvPr id="77" name="부제목 2">
            <a:extLst>
              <a:ext uri="{FF2B5EF4-FFF2-40B4-BE49-F238E27FC236}">
                <a16:creationId xmlns:a16="http://schemas.microsoft.com/office/drawing/2014/main" id="{2D438010-D5FC-9B94-E555-68914EB058C5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소개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9C4572-7009-995D-8CCE-3E5B044E11A3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1D02A6E0-041E-C0DF-4CC3-1EC101E88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09" y="3928166"/>
            <a:ext cx="802086" cy="10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0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284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목표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왜 필요한지 이유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어떠한 기능들이 있는지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개념도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어떻게 처리 된다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6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202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목표에 대해 설명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취약점 점검 자동화 시스템을 구현하는 것입니다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"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기술적 취약점 분석평가 방법 상세가이드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"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참고하여 자동화가 가능한 항목들을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xml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스크립트로 제작하고 모듈을 만들어 취약점 점검 자동화 시스템을 구현하였습니다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4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2214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왜 해당 프로젝트가 필요한지에 대한 이유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외부에서 찾아와 보안 취약점을 점검하는 입장에서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PLC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내부 민감한 기기에 대한 접근을 허용하지 않아서 서버와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대한 보안 취약점만 점검을 합니다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PLC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IPS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등은 </a:t>
            </a:r>
            <a:r>
              <a:rPr lang="en-US" altLang="ko-KR" dirty="0" err="1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서버에서 운영이 되기 때문에 해당 운영 체제에 대한 취약점 점검 자동화 시스템을 구축하여 보다 편리하고 효율적인 보안 점검을 진행할 필요성이 존재합니다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10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587358"/>
            <a:ext cx="7919362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어떠한 기능들이 필요할지에 대한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개념도도 작성하여 함께 보여주기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62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607237"/>
            <a:ext cx="7919362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프로젝트의 시나리오 설명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2575858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ko-KR" altLang="en-US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2E17D5-A965-07AB-24AB-463640D1771D}"/>
              </a:ext>
            </a:extLst>
          </p:cNvPr>
          <p:cNvGrpSpPr/>
          <p:nvPr/>
        </p:nvGrpSpPr>
        <p:grpSpPr>
          <a:xfrm>
            <a:off x="957857" y="3161921"/>
            <a:ext cx="7228286" cy="3305769"/>
            <a:chOff x="373074" y="2619067"/>
            <a:chExt cx="8455001" cy="38667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262F530-7299-6918-081E-C1D5AD1D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74" y="2619067"/>
              <a:ext cx="8455001" cy="386679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4D317A-205F-FC27-513F-9351ABDC4ED4}"/>
                </a:ext>
              </a:extLst>
            </p:cNvPr>
            <p:cNvSpPr/>
            <p:nvPr/>
          </p:nvSpPr>
          <p:spPr>
            <a:xfrm>
              <a:off x="1191237" y="3118104"/>
              <a:ext cx="833506" cy="17647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327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00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E850E9-860B-E069-790A-82F6EB59E4BD}"/>
              </a:ext>
            </a:extLst>
          </p:cNvPr>
          <p:cNvSpPr txBox="1"/>
          <p:nvPr/>
        </p:nvSpPr>
        <p:spPr>
          <a:xfrm>
            <a:off x="612319" y="1139403"/>
            <a:ext cx="7919362" cy="128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서버의 취약점 분석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 항목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점검항목을 파악한 결과 약 </a:t>
            </a:r>
            <a:r>
              <a:rPr lang="en-US" altLang="ko-KR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70% </a:t>
            </a:r>
            <a:r>
              <a:rPr lang="ko-KR" altLang="en-US" dirty="0">
                <a:solidFill>
                  <a:srgbClr val="23272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정도 자동화가 가능 </a:t>
            </a: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57"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dirty="0">
              <a:solidFill>
                <a:srgbClr val="23272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E36FC10-EAC7-AE51-901E-6FD5E9E53819}"/>
              </a:ext>
            </a:extLst>
          </p:cNvPr>
          <p:cNvSpPr txBox="1">
            <a:spLocks/>
          </p:cNvSpPr>
          <p:nvPr/>
        </p:nvSpPr>
        <p:spPr>
          <a:xfrm>
            <a:off x="407671" y="464143"/>
            <a:ext cx="8124010" cy="820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23272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endParaRPr lang="en-US" altLang="ko-KR" dirty="0">
              <a:solidFill>
                <a:srgbClr val="23272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8FE34C-E2A8-1AC2-702B-47B67E8022AB}"/>
              </a:ext>
            </a:extLst>
          </p:cNvPr>
          <p:cNvCxnSpPr>
            <a:cxnSpLocks/>
          </p:cNvCxnSpPr>
          <p:nvPr/>
        </p:nvCxnSpPr>
        <p:spPr>
          <a:xfrm>
            <a:off x="407670" y="270034"/>
            <a:ext cx="2899410" cy="0"/>
          </a:xfrm>
          <a:prstGeom prst="line">
            <a:avLst/>
          </a:prstGeom>
          <a:ln>
            <a:solidFill>
              <a:srgbClr val="23272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219EBD-0C7D-52B2-24C2-045AD10B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03" y="2334472"/>
            <a:ext cx="3062155" cy="4128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C5F34C-1E24-68E7-2FF7-69BFC0571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23" y="2330745"/>
            <a:ext cx="2831392" cy="41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2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5128</TotalTime>
  <Words>841</Words>
  <Application>Microsoft Office PowerPoint</Application>
  <PresentationFormat>화면 슬라이드 쇼(4:3)</PresentationFormat>
  <Paragraphs>239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Aptos Display</vt:lpstr>
      <vt:lpstr>KoPub돋움체 Bold</vt:lpstr>
      <vt:lpstr>Arial</vt:lpstr>
      <vt:lpstr>KoPub돋움체 Medium</vt:lpstr>
      <vt:lpstr>Aptos</vt:lpstr>
      <vt:lpstr>KoPub돋움체 Light</vt:lpstr>
      <vt:lpstr>맑은 고딕</vt:lpstr>
      <vt:lpstr>Wingdings</vt:lpstr>
      <vt:lpstr>Office 테마</vt:lpstr>
      <vt:lpstr>제어망의 서버, PC 등 OS로 구동되는 IT 기기의  보안 취약점 점검을 자동화 할 수 있는 기술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제어망의 서버,PC 등 OS로 구동되는 IT 기기의  보안 취약점 점검을 자동화 할 수 있는 기술 개발</dc:title>
  <dc:creator>조유빈[ 학부재학 / 인공지능사이버보안학과 ]</dc:creator>
  <cp:lastModifiedBy>오병윤[ 학부재학 / 인공지능사이버보안학과 ]</cp:lastModifiedBy>
  <cp:revision>97</cp:revision>
  <dcterms:created xsi:type="dcterms:W3CDTF">2024-05-05T22:38:35Z</dcterms:created>
  <dcterms:modified xsi:type="dcterms:W3CDTF">2024-06-04T14:50:38Z</dcterms:modified>
</cp:coreProperties>
</file>